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3" r:id="rId25"/>
    <p:sldId id="281" r:id="rId26"/>
    <p:sldId id="282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8" r:id="rId40"/>
    <p:sldId id="299" r:id="rId41"/>
    <p:sldId id="297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  <p:sldId id="309" r:id="rId52"/>
    <p:sldId id="310" r:id="rId53"/>
    <p:sldId id="311" r:id="rId54"/>
    <p:sldId id="312" r:id="rId55"/>
    <p:sldId id="313" r:id="rId56"/>
    <p:sldId id="314" r:id="rId57"/>
    <p:sldId id="315" r:id="rId58"/>
    <p:sldId id="316" r:id="rId59"/>
    <p:sldId id="317" r:id="rId60"/>
    <p:sldId id="318" r:id="rId61"/>
    <p:sldId id="319" r:id="rId62"/>
    <p:sldId id="320" r:id="rId63"/>
    <p:sldId id="321" r:id="rId64"/>
    <p:sldId id="322" r:id="rId65"/>
    <p:sldId id="323" r:id="rId66"/>
    <p:sldId id="324" r:id="rId67"/>
    <p:sldId id="325" r:id="rId68"/>
    <p:sldId id="326" r:id="rId69"/>
    <p:sldId id="327" r:id="rId70"/>
    <p:sldId id="328" r:id="rId71"/>
    <p:sldId id="329" r:id="rId72"/>
    <p:sldId id="330" r:id="rId7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1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D9EBB-354C-424D-97AA-D178B90D87C2}" type="datetimeFigureOut">
              <a:rPr lang="en-US" smtClean="0"/>
              <a:pPr/>
              <a:t>03-Sep-20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D9EBB-354C-424D-97AA-D178B90D87C2}" type="datetimeFigureOut">
              <a:rPr lang="en-US" smtClean="0"/>
              <a:pPr/>
              <a:t>03-Sep-20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D9EBB-354C-424D-97AA-D178B90D87C2}" type="datetimeFigureOut">
              <a:rPr lang="en-US" smtClean="0"/>
              <a:pPr/>
              <a:t>03-Sep-20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D9EBB-354C-424D-97AA-D178B90D87C2}" type="datetimeFigureOut">
              <a:rPr lang="en-US" smtClean="0"/>
              <a:pPr/>
              <a:t>03-Sep-20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D9EBB-354C-424D-97AA-D178B90D87C2}" type="datetimeFigureOut">
              <a:rPr lang="en-US" smtClean="0"/>
              <a:pPr/>
              <a:t>03-Sep-20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D9EBB-354C-424D-97AA-D178B90D87C2}" type="datetimeFigureOut">
              <a:rPr lang="en-US" smtClean="0"/>
              <a:pPr/>
              <a:t>03-Sep-20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D9EBB-354C-424D-97AA-D178B90D87C2}" type="datetimeFigureOut">
              <a:rPr lang="en-US" smtClean="0"/>
              <a:pPr/>
              <a:t>03-Sep-20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D9EBB-354C-424D-97AA-D178B90D87C2}" type="datetimeFigureOut">
              <a:rPr lang="en-US" smtClean="0"/>
              <a:pPr/>
              <a:t>03-Sep-20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D9EBB-354C-424D-97AA-D178B90D87C2}" type="datetimeFigureOut">
              <a:rPr lang="en-US" smtClean="0"/>
              <a:pPr/>
              <a:t>03-Sep-20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D9EBB-354C-424D-97AA-D178B90D87C2}" type="datetimeFigureOut">
              <a:rPr lang="en-US" smtClean="0"/>
              <a:pPr/>
              <a:t>03-Sep-20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D9EBB-354C-424D-97AA-D178B90D87C2}" type="datetimeFigureOut">
              <a:rPr lang="en-US" smtClean="0"/>
              <a:pPr/>
              <a:t>03-Sep-20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DE3D9EBB-354C-424D-97AA-D178B90D87C2}" type="datetimeFigureOut">
              <a:rPr lang="en-US" smtClean="0"/>
              <a:pPr/>
              <a:t>03-Sep-20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1. Vòng lặp game cơ bản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00200" y="1524000"/>
            <a:ext cx="2362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smtClean="0"/>
              <a:t>Khởi tạo trạng thái ban đầu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5715000" y="1524000"/>
            <a:ext cx="2362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smtClean="0"/>
              <a:t>Xét trạng thái trước di chuyển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5715000" y="5410200"/>
            <a:ext cx="2362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smtClean="0"/>
              <a:t>Xét trạng thái sau di chuyển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2438400" y="5791200"/>
            <a:ext cx="19812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Đạt điều kiện kết thúc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438400" y="4572000"/>
            <a:ext cx="19812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Không đạt điều kiện kết thúc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4114800" y="1828800"/>
            <a:ext cx="14478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6553200" y="2819400"/>
            <a:ext cx="5334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0" idx="1"/>
            <a:endCxn id="12" idx="6"/>
          </p:cNvCxnSpPr>
          <p:nvPr/>
        </p:nvCxnSpPr>
        <p:spPr>
          <a:xfrm rot="10800000">
            <a:off x="4419600" y="5105400"/>
            <a:ext cx="1295400" cy="914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0" idx="1"/>
            <a:endCxn id="11" idx="6"/>
          </p:cNvCxnSpPr>
          <p:nvPr/>
        </p:nvCxnSpPr>
        <p:spPr>
          <a:xfrm rot="10800000" flipV="1">
            <a:off x="4419600" y="6019800"/>
            <a:ext cx="1295400" cy="3048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7" idx="1"/>
          </p:cNvCxnSpPr>
          <p:nvPr/>
        </p:nvCxnSpPr>
        <p:spPr>
          <a:xfrm rot="10800000">
            <a:off x="1600200" y="2133600"/>
            <a:ext cx="838200" cy="4191000"/>
          </a:xfrm>
          <a:prstGeom prst="bentConnector3">
            <a:avLst>
              <a:gd name="adj1" fmla="val 12727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715000" y="3429000"/>
            <a:ext cx="2362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smtClean="0"/>
              <a:t>Thực hiện di chuyển</a:t>
            </a:r>
            <a:endParaRPr lang="en-US" sz="2400" dirty="0"/>
          </a:p>
        </p:txBody>
      </p:sp>
      <p:sp>
        <p:nvSpPr>
          <p:cNvPr id="23" name="Down Arrow 22"/>
          <p:cNvSpPr/>
          <p:nvPr/>
        </p:nvSpPr>
        <p:spPr>
          <a:xfrm>
            <a:off x="6553200" y="4800600"/>
            <a:ext cx="5334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2" idx="0"/>
          </p:cNvCxnSpPr>
          <p:nvPr/>
        </p:nvCxnSpPr>
        <p:spPr>
          <a:xfrm flipV="1">
            <a:off x="3429000" y="2743200"/>
            <a:ext cx="2286000" cy="1828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2.3. Tạo đối tượng tương ứng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599" y="1490028"/>
            <a:ext cx="8153401" cy="458405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2.4. Tạo hàm cơ bản: click</a:t>
            </a:r>
            <a:endParaRPr lang="en-US" dirty="0"/>
          </a:p>
        </p:txBody>
      </p:sp>
      <p:pic>
        <p:nvPicPr>
          <p:cNvPr id="6" name="Content Placeholder 5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12032" y="1524000"/>
            <a:ext cx="8131968" cy="457200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Tổng kết sơ bộ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Tạo được Class Board, Chess</a:t>
            </a:r>
          </a:p>
          <a:p>
            <a:r>
              <a:rPr lang="vi-VN" dirty="0" smtClean="0"/>
              <a:t>Tạo được mảng map lưu trữ vị trí các quân cờ và loại quân cờ</a:t>
            </a:r>
          </a:p>
          <a:p>
            <a:r>
              <a:rPr lang="vi-VN" dirty="0" smtClean="0"/>
              <a:t>Tạo được đối tượng board, mảng chesses lưu trữ các quân cờ (chess)</a:t>
            </a:r>
          </a:p>
          <a:p>
            <a:r>
              <a:rPr lang="vi-VN" dirty="0" smtClean="0"/>
              <a:t>Các quân cờ có vị trí (x, y) và loại (type) </a:t>
            </a:r>
          </a:p>
          <a:p>
            <a:r>
              <a:rPr lang="vi-VN" dirty="0" smtClean="0"/>
              <a:t>Hàm click bắt được ô đang click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819400"/>
            <a:ext cx="7498080" cy="1143000"/>
          </a:xfrm>
        </p:spPr>
        <p:txBody>
          <a:bodyPr>
            <a:normAutofit/>
          </a:bodyPr>
          <a:lstStyle/>
          <a:p>
            <a:r>
              <a:rPr lang="vi-VN" sz="3200" dirty="0" smtClean="0"/>
              <a:t>3. Xây dựng các khả năng di chuyển (cơ bản) và tương tác khi click</a:t>
            </a:r>
            <a:endParaRPr lang="en-US" sz="32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/>
              <a:t>3.1. Xây dựng các khả năng di chuyển (cơ bản)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600200"/>
            <a:ext cx="7498080" cy="4800600"/>
          </a:xfrm>
        </p:spPr>
        <p:txBody>
          <a:bodyPr>
            <a:normAutofit/>
          </a:bodyPr>
          <a:lstStyle/>
          <a:p>
            <a:r>
              <a:rPr lang="vi-VN" dirty="0" smtClean="0"/>
              <a:t>Thực hiện khi gọi phương thức stepCanGo của chess</a:t>
            </a:r>
            <a:endParaRPr lang="en-US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498080" cy="868362"/>
          </a:xfrm>
        </p:spPr>
        <p:txBody>
          <a:bodyPr/>
          <a:lstStyle/>
          <a:p>
            <a:r>
              <a:rPr lang="vi-VN" dirty="0" smtClean="0"/>
              <a:t>3.1.1. Quân Tốt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10200" y="838200"/>
            <a:ext cx="2514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Vị trí đang đứng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10200" y="2133600"/>
            <a:ext cx="2438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1 ô chéo trái/phải khác phe hay không?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447800" y="762000"/>
            <a:ext cx="26670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This.step.push()</a:t>
            </a:r>
            <a:endParaRPr lang="en-US" dirty="0"/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6343650" y="1809750"/>
            <a:ext cx="6096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hape 10"/>
          <p:cNvCxnSpPr>
            <a:endCxn id="6" idx="4"/>
          </p:cNvCxnSpPr>
          <p:nvPr/>
        </p:nvCxnSpPr>
        <p:spPr>
          <a:xfrm rot="10800000">
            <a:off x="2781300" y="1981200"/>
            <a:ext cx="2590800" cy="6096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8600" y="213360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Có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410200" y="3352800"/>
            <a:ext cx="2438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1 ô phía trước có trống hay không?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5" idx="2"/>
            <a:endCxn id="23" idx="0"/>
          </p:cNvCxnSpPr>
          <p:nvPr/>
        </p:nvCxnSpPr>
        <p:spPr>
          <a:xfrm>
            <a:off x="6629400" y="28194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hape 34"/>
          <p:cNvCxnSpPr>
            <a:stCxn id="23" idx="1"/>
            <a:endCxn id="6" idx="4"/>
          </p:cNvCxnSpPr>
          <p:nvPr/>
        </p:nvCxnSpPr>
        <p:spPr>
          <a:xfrm rot="10800000">
            <a:off x="2781300" y="1981200"/>
            <a:ext cx="2628900" cy="17145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410200" y="4495800"/>
            <a:ext cx="2438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Đã từng di chuyển chưa?</a:t>
            </a:r>
            <a:endParaRPr lang="en-US" dirty="0"/>
          </a:p>
        </p:txBody>
      </p:sp>
      <p:cxnSp>
        <p:nvCxnSpPr>
          <p:cNvPr id="42" name="Elbow Connector 41"/>
          <p:cNvCxnSpPr>
            <a:stCxn id="23" idx="2"/>
            <a:endCxn id="38" idx="0"/>
          </p:cNvCxnSpPr>
          <p:nvPr/>
        </p:nvCxnSpPr>
        <p:spPr>
          <a:xfrm rot="5400000">
            <a:off x="6400800" y="4267200"/>
            <a:ext cx="4572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410200" y="5715000"/>
            <a:ext cx="2438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2 ô phía trước có trống hay không?</a:t>
            </a:r>
            <a:endParaRPr lang="en-US" dirty="0"/>
          </a:p>
        </p:txBody>
      </p:sp>
      <p:cxnSp>
        <p:nvCxnSpPr>
          <p:cNvPr id="57" name="Elbow Connector 56"/>
          <p:cNvCxnSpPr>
            <a:stCxn id="38" idx="2"/>
            <a:endCxn id="43" idx="0"/>
          </p:cNvCxnSpPr>
          <p:nvPr/>
        </p:nvCxnSpPr>
        <p:spPr>
          <a:xfrm rot="5400000">
            <a:off x="6362700" y="5448300"/>
            <a:ext cx="5334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hape 58"/>
          <p:cNvCxnSpPr>
            <a:stCxn id="43" idx="1"/>
            <a:endCxn id="6" idx="4"/>
          </p:cNvCxnSpPr>
          <p:nvPr/>
        </p:nvCxnSpPr>
        <p:spPr>
          <a:xfrm rot="10800000">
            <a:off x="2781300" y="1981200"/>
            <a:ext cx="2628900" cy="40767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038600" y="327660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Có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781800" y="525780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Chưa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038600" y="556260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Có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781800" y="411480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Có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3.1.1. Quân Tốt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19200"/>
            <a:ext cx="749808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vi-VN" sz="2400" dirty="0" smtClean="0"/>
              <a:t>=&gt; Cần gắn thêm cờ moved (mặc định false, sẽ đổi thành true nếu đã di chuyển)</a:t>
            </a:r>
            <a:endParaRPr lang="en-US" sz="2400" dirty="0"/>
          </a:p>
        </p:txBody>
      </p:sp>
      <p:pic>
        <p:nvPicPr>
          <p:cNvPr id="4" name="Picture 3" descr="Untit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2273951"/>
            <a:ext cx="8153400" cy="4584049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3.1.2. Quân Xe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14800" y="1295400"/>
            <a:ext cx="2209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Vị trí đang đứng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7600" y="2362200"/>
            <a:ext cx="3200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Tạo 1 biến đếm, count = 0 (với mỗi cực)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57600" y="3581400"/>
            <a:ext cx="3200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count++ =&gt; cộng vào biến phụ lưu vị trí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4724400"/>
            <a:ext cx="3200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Đã vượt ra ngoài phạm vi bàn hay chưa?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57600" y="5867400"/>
            <a:ext cx="3200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Có chạm mặt quân cờ khác không?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219200" y="1371600"/>
            <a:ext cx="16764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This.step.push()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19200" y="3124200"/>
            <a:ext cx="16764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Lưu vị trí cực (up/down/left/right)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43000" y="4724400"/>
            <a:ext cx="1828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Break vòng lặp</a:t>
            </a:r>
            <a:endParaRPr lang="en-US" dirty="0"/>
          </a:p>
        </p:txBody>
      </p:sp>
      <p:cxnSp>
        <p:nvCxnSpPr>
          <p:cNvPr id="13" name="Elbow Connector 12"/>
          <p:cNvCxnSpPr>
            <a:stCxn id="4" idx="2"/>
            <a:endCxn id="5" idx="0"/>
          </p:cNvCxnSpPr>
          <p:nvPr/>
        </p:nvCxnSpPr>
        <p:spPr>
          <a:xfrm rot="16200000" flipH="1">
            <a:off x="5010150" y="2114550"/>
            <a:ext cx="4572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6" idx="0"/>
          </p:cNvCxnSpPr>
          <p:nvPr/>
        </p:nvCxnSpPr>
        <p:spPr>
          <a:xfrm rot="5400000">
            <a:off x="5029200" y="3352800"/>
            <a:ext cx="4572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2"/>
            <a:endCxn id="7" idx="0"/>
          </p:cNvCxnSpPr>
          <p:nvPr/>
        </p:nvCxnSpPr>
        <p:spPr>
          <a:xfrm rot="5400000">
            <a:off x="5029200" y="4495800"/>
            <a:ext cx="4572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7" idx="2"/>
          </p:cNvCxnSpPr>
          <p:nvPr/>
        </p:nvCxnSpPr>
        <p:spPr>
          <a:xfrm rot="5400000">
            <a:off x="5067300" y="5600700"/>
            <a:ext cx="3810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hape 20"/>
          <p:cNvCxnSpPr>
            <a:stCxn id="8" idx="1"/>
            <a:endCxn id="11" idx="2"/>
          </p:cNvCxnSpPr>
          <p:nvPr/>
        </p:nvCxnSpPr>
        <p:spPr>
          <a:xfrm rot="10800000">
            <a:off x="2057400" y="5486400"/>
            <a:ext cx="1600200" cy="7239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1" idx="0"/>
            <a:endCxn id="10" idx="2"/>
          </p:cNvCxnSpPr>
          <p:nvPr/>
        </p:nvCxnSpPr>
        <p:spPr>
          <a:xfrm rot="5400000" flipH="1" flipV="1">
            <a:off x="1828800" y="4495800"/>
            <a:ext cx="4572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0" idx="0"/>
            <a:endCxn id="9" idx="4"/>
          </p:cNvCxnSpPr>
          <p:nvPr/>
        </p:nvCxnSpPr>
        <p:spPr>
          <a:xfrm rot="5400000" flipH="1" flipV="1">
            <a:off x="1790700" y="2857500"/>
            <a:ext cx="5334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8" idx="3"/>
            <a:endCxn id="6" idx="3"/>
          </p:cNvCxnSpPr>
          <p:nvPr/>
        </p:nvCxnSpPr>
        <p:spPr>
          <a:xfrm flipV="1">
            <a:off x="6858000" y="3924300"/>
            <a:ext cx="12700" cy="2286000"/>
          </a:xfrm>
          <a:prstGeom prst="bentConnector3">
            <a:avLst>
              <a:gd name="adj1" fmla="val 13652311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7" idx="1"/>
            <a:endCxn id="11" idx="3"/>
          </p:cNvCxnSpPr>
          <p:nvPr/>
        </p:nvCxnSpPr>
        <p:spPr>
          <a:xfrm rot="10800000" flipV="1">
            <a:off x="2971800" y="5067300"/>
            <a:ext cx="6858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86400" y="548640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Chưa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048000" y="457200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Rồi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696200" y="480060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Không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438400" y="579120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Có</a:t>
            </a:r>
            <a:endParaRPr 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3.1.2. Quân Xe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12032" y="1524000"/>
            <a:ext cx="8131968" cy="4572000"/>
          </a:xfr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3.1.2. Quân Xe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/>
              <a:t>2. Các bước khởi tạo trạng thái ban đầu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0200" y="1600200"/>
            <a:ext cx="23622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smtClean="0"/>
              <a:t>Tạo các Class cơ bản:</a:t>
            </a:r>
          </a:p>
          <a:p>
            <a:pPr algn="ctr">
              <a:buFont typeface="Arial" pitchFamily="34" charset="0"/>
              <a:buChar char="•"/>
            </a:pPr>
            <a:r>
              <a:rPr lang="vi-VN" sz="2400" dirty="0" smtClean="0"/>
              <a:t>Board</a:t>
            </a:r>
          </a:p>
          <a:p>
            <a:pPr algn="ctr">
              <a:buFont typeface="Arial" pitchFamily="34" charset="0"/>
              <a:buChar char="•"/>
            </a:pPr>
            <a:r>
              <a:rPr lang="vi-VN" sz="2400" dirty="0" smtClean="0"/>
              <a:t>Chess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4876800" y="4343400"/>
            <a:ext cx="38862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smtClean="0"/>
              <a:t>Tạo đối tượng tương ứng:</a:t>
            </a:r>
          </a:p>
          <a:p>
            <a:pPr algn="ctr">
              <a:buFont typeface="Arial" pitchFamily="34" charset="0"/>
              <a:buChar char="•"/>
            </a:pPr>
            <a:r>
              <a:rPr lang="vi-VN" sz="2400" dirty="0"/>
              <a:t>b</a:t>
            </a:r>
            <a:r>
              <a:rPr lang="vi-VN" sz="2400" dirty="0" smtClean="0"/>
              <a:t>oard</a:t>
            </a:r>
          </a:p>
          <a:p>
            <a:pPr algn="ctr">
              <a:buFont typeface="Arial" pitchFamily="34" charset="0"/>
              <a:buChar char="•"/>
            </a:pPr>
            <a:r>
              <a:rPr lang="vi-VN" sz="2400" dirty="0" smtClean="0"/>
              <a:t>chess</a:t>
            </a:r>
          </a:p>
          <a:p>
            <a:pPr algn="ctr">
              <a:buFont typeface="Arial" pitchFamily="34" charset="0"/>
              <a:buChar char="•"/>
            </a:pPr>
            <a:r>
              <a:rPr lang="vi-VN" sz="2400" dirty="0" smtClean="0"/>
              <a:t>Mảng chesses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219200" y="4800600"/>
            <a:ext cx="27432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smtClean="0"/>
              <a:t>Tạo hàm cơ bản:</a:t>
            </a:r>
          </a:p>
          <a:p>
            <a:pPr algn="ctr">
              <a:buFont typeface="Arial" pitchFamily="34" charset="0"/>
              <a:buChar char="•"/>
            </a:pPr>
            <a:r>
              <a:rPr lang="vi-VN" sz="2400" dirty="0" smtClean="0"/>
              <a:t>Bắt sự kiện click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1200" y="1600200"/>
            <a:ext cx="23622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smtClean="0"/>
              <a:t>Tạo mảng map lưu trữ vị trí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191000" y="2286000"/>
            <a:ext cx="13716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6705600" y="3429000"/>
            <a:ext cx="5334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4191000" y="5486400"/>
            <a:ext cx="3810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3.1.3. Quân Tượng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Sơ đồ ý tưởng tương tự quân Xe</a:t>
            </a:r>
          </a:p>
          <a:p>
            <a:r>
              <a:rPr lang="vi-VN" dirty="0" smtClean="0"/>
              <a:t>Điểm khác:</a:t>
            </a:r>
          </a:p>
          <a:p>
            <a:pPr lvl="1"/>
            <a:r>
              <a:rPr lang="vi-VN" dirty="0" smtClean="0"/>
              <a:t>Biến đếm cộng/trừ theo 2 chiều hoặc 1 chiều cộng, 1 chiều trừ</a:t>
            </a:r>
          </a:p>
          <a:p>
            <a:pPr lvl="1"/>
            <a:r>
              <a:rPr lang="vi-VN" dirty="0" smtClean="0"/>
              <a:t>Lưu biến đếm thay vì lưu tọa độ</a:t>
            </a: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3.1.3. Quân Tượng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131968" cy="457200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3.1.3. Quân Tượng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3.1.4. Quân Hậu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Duyệt qua cả 2 kiểu đi của Xe và Tượng</a:t>
            </a:r>
            <a:endParaRPr lang="en-US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3.1.5. Quân Mã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05400" y="1447800"/>
            <a:ext cx="2362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Vị trí đang đứng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05400" y="2514600"/>
            <a:ext cx="2362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Xác định tất cả các nước đi hình chữ 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05400" y="3733800"/>
            <a:ext cx="2362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Có nằm trong bản đồ không?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05400" y="4953000"/>
            <a:ext cx="2362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Vị trí trống hoặc có quân địch?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447800" y="1371600"/>
            <a:ext cx="26670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This.step.push()</a:t>
            </a:r>
            <a:endParaRPr lang="en-US" dirty="0"/>
          </a:p>
        </p:txBody>
      </p:sp>
      <p:cxnSp>
        <p:nvCxnSpPr>
          <p:cNvPr id="11" name="Elbow Connector 10"/>
          <p:cNvCxnSpPr>
            <a:stCxn id="4" idx="2"/>
            <a:endCxn id="6" idx="0"/>
          </p:cNvCxnSpPr>
          <p:nvPr/>
        </p:nvCxnSpPr>
        <p:spPr>
          <a:xfrm rot="5400000">
            <a:off x="6057900" y="2286000"/>
            <a:ext cx="4572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2"/>
            <a:endCxn id="7" idx="0"/>
          </p:cNvCxnSpPr>
          <p:nvPr/>
        </p:nvCxnSpPr>
        <p:spPr>
          <a:xfrm rot="5400000">
            <a:off x="6019800" y="3467100"/>
            <a:ext cx="5334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2"/>
            <a:endCxn id="8" idx="0"/>
          </p:cNvCxnSpPr>
          <p:nvPr/>
        </p:nvCxnSpPr>
        <p:spPr>
          <a:xfrm rot="5400000">
            <a:off x="6019800" y="4686300"/>
            <a:ext cx="5334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hape 16"/>
          <p:cNvCxnSpPr>
            <a:stCxn id="8" idx="1"/>
            <a:endCxn id="9" idx="4"/>
          </p:cNvCxnSpPr>
          <p:nvPr/>
        </p:nvCxnSpPr>
        <p:spPr>
          <a:xfrm rot="10800000">
            <a:off x="2781300" y="2590800"/>
            <a:ext cx="2324100" cy="28575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00800" y="449580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Có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05200" y="495300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Đúng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3.1.5. Quân Mã</a:t>
            </a:r>
            <a:endParaRPr lang="en-US" dirty="0"/>
          </a:p>
        </p:txBody>
      </p:sp>
      <p:pic>
        <p:nvPicPr>
          <p:cNvPr id="5" name="Picture 2" descr="Bài 6: Nước đi của Mã ~ Học cờ vua tại TP.HCM Sài Gòn | Hướng dẫn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447800"/>
            <a:ext cx="4724400" cy="472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3.1.5. Quân Mã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3.1.6. Quân Vua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05400" y="1447800"/>
            <a:ext cx="2362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Vị trí đang đứng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00600" y="2514600"/>
            <a:ext cx="2971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Xác định tất cả các ô xung quanh phạm vi 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05400" y="3733800"/>
            <a:ext cx="2362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Có nằm trong bản đồ không?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05400" y="4953000"/>
            <a:ext cx="2362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Vị trí trống hoặc có quân địch?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447800" y="1371600"/>
            <a:ext cx="26670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This.step.push()</a:t>
            </a:r>
            <a:endParaRPr lang="en-US" dirty="0"/>
          </a:p>
        </p:txBody>
      </p:sp>
      <p:cxnSp>
        <p:nvCxnSpPr>
          <p:cNvPr id="11" name="Elbow Connector 10"/>
          <p:cNvCxnSpPr>
            <a:stCxn id="4" idx="2"/>
            <a:endCxn id="6" idx="0"/>
          </p:cNvCxnSpPr>
          <p:nvPr/>
        </p:nvCxnSpPr>
        <p:spPr>
          <a:xfrm rot="5400000">
            <a:off x="6057900" y="2286000"/>
            <a:ext cx="4572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2"/>
            <a:endCxn id="7" idx="0"/>
          </p:cNvCxnSpPr>
          <p:nvPr/>
        </p:nvCxnSpPr>
        <p:spPr>
          <a:xfrm rot="5400000">
            <a:off x="6019800" y="3467100"/>
            <a:ext cx="5334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2"/>
            <a:endCxn id="8" idx="0"/>
          </p:cNvCxnSpPr>
          <p:nvPr/>
        </p:nvCxnSpPr>
        <p:spPr>
          <a:xfrm rot="5400000">
            <a:off x="6019800" y="4686300"/>
            <a:ext cx="5334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hape 16"/>
          <p:cNvCxnSpPr>
            <a:stCxn id="8" idx="1"/>
            <a:endCxn id="9" idx="4"/>
          </p:cNvCxnSpPr>
          <p:nvPr/>
        </p:nvCxnSpPr>
        <p:spPr>
          <a:xfrm rot="10800000">
            <a:off x="2781300" y="2590800"/>
            <a:ext cx="2324100" cy="28575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00800" y="449580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Có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05200" y="495300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Đúng</a:t>
            </a:r>
            <a:endParaRPr lang="en-US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3.1.6. Quân Vua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131968" cy="4572000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3.2. Tương tác khi click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vi-VN" dirty="0" smtClean="0"/>
              <a:t>Cần thêm biến lưu quân cờ ở lần click trước: currentChess</a:t>
            </a:r>
          </a:p>
          <a:p>
            <a:r>
              <a:rPr lang="vi-VN" dirty="0" smtClean="0"/>
              <a:t>Cần thêm biến lưu ô cờ ở lần click trước: currentX, currentY</a:t>
            </a:r>
          </a:p>
          <a:p>
            <a:r>
              <a:rPr lang="vi-VN" dirty="0" smtClean="0"/>
              <a:t>Cần có mảng lưu vị trí đang bấm + các vị trí có thể đi được: listGreySquare</a:t>
            </a:r>
          </a:p>
          <a:p>
            <a:r>
              <a:rPr lang="vi-VN" dirty="0" smtClean="0"/>
              <a:t>Khi được khởi tạo: currentChess, currentX, currentY = undefined, listGreySquare = []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/>
              <a:t>2. Các bước khởi tạo trạng thái ban đầu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2057400"/>
            <a:ext cx="7877533" cy="304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3.2. Tương tác khi click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5400" y="1295400"/>
            <a:ext cx="1676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Bấm vào 1 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600" y="2209800"/>
            <a:ext cx="1676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Ô cùng loại hay khác?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43000" y="3200400"/>
            <a:ext cx="2209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currentChess = undefined?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66800" y="4419600"/>
            <a:ext cx="2514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Ô đang bấm có thực hiện được nước đi?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0" y="4419600"/>
            <a:ext cx="1752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Ô đang bấm có quân cờ?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05600" y="5334000"/>
            <a:ext cx="22860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currentChess  = quân cờ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990600" y="5562600"/>
            <a:ext cx="27432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Thực hiện nước đi, currentChess = undefined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419600" y="2590800"/>
            <a:ext cx="2286000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currentChess = undefined</a:t>
            </a:r>
            <a:endParaRPr lang="en-US" dirty="0"/>
          </a:p>
        </p:txBody>
      </p:sp>
      <p:cxnSp>
        <p:nvCxnSpPr>
          <p:cNvPr id="15" name="Elbow Connector 14"/>
          <p:cNvCxnSpPr>
            <a:stCxn id="5" idx="2"/>
            <a:endCxn id="6" idx="0"/>
          </p:cNvCxnSpPr>
          <p:nvPr/>
        </p:nvCxnSpPr>
        <p:spPr>
          <a:xfrm rot="16200000" flipH="1">
            <a:off x="2019300" y="2019300"/>
            <a:ext cx="304800" cy="762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7" idx="0"/>
          </p:cNvCxnSpPr>
          <p:nvPr/>
        </p:nvCxnSpPr>
        <p:spPr>
          <a:xfrm rot="16200000" flipH="1">
            <a:off x="2038350" y="2990850"/>
            <a:ext cx="3810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7" idx="2"/>
            <a:endCxn id="8" idx="0"/>
          </p:cNvCxnSpPr>
          <p:nvPr/>
        </p:nvCxnSpPr>
        <p:spPr>
          <a:xfrm rot="16200000" flipH="1">
            <a:off x="2057400" y="4152900"/>
            <a:ext cx="457200" cy="762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8" idx="2"/>
            <a:endCxn id="11" idx="0"/>
          </p:cNvCxnSpPr>
          <p:nvPr/>
        </p:nvCxnSpPr>
        <p:spPr>
          <a:xfrm rot="16200000" flipH="1">
            <a:off x="2152650" y="5353050"/>
            <a:ext cx="3810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1" idx="2"/>
            <a:endCxn id="5" idx="1"/>
          </p:cNvCxnSpPr>
          <p:nvPr/>
        </p:nvCxnSpPr>
        <p:spPr>
          <a:xfrm rot="10800000" flipH="1">
            <a:off x="990600" y="1600200"/>
            <a:ext cx="304800" cy="4495800"/>
          </a:xfrm>
          <a:prstGeom prst="bentConnector3">
            <a:avLst>
              <a:gd name="adj1" fmla="val -125769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hape 35"/>
          <p:cNvCxnSpPr>
            <a:stCxn id="10" idx="0"/>
            <a:endCxn id="5" idx="3"/>
          </p:cNvCxnSpPr>
          <p:nvPr/>
        </p:nvCxnSpPr>
        <p:spPr>
          <a:xfrm rot="16200000" flipV="1">
            <a:off x="3543300" y="1028700"/>
            <a:ext cx="3733800" cy="48768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6" idx="3"/>
            <a:endCxn id="5" idx="3"/>
          </p:cNvCxnSpPr>
          <p:nvPr/>
        </p:nvCxnSpPr>
        <p:spPr>
          <a:xfrm flipH="1" flipV="1">
            <a:off x="2971800" y="1600200"/>
            <a:ext cx="76200" cy="914400"/>
          </a:xfrm>
          <a:prstGeom prst="bentConnector3">
            <a:avLst>
              <a:gd name="adj1" fmla="val -30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438400" y="281940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Khác loại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276600" y="190500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Cùng loại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362200" y="396240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Sai</a:t>
            </a:r>
            <a:endParaRPr lang="en-US" dirty="0"/>
          </a:p>
        </p:txBody>
      </p:sp>
      <p:sp>
        <p:nvSpPr>
          <p:cNvPr id="139" name="TextBox 138"/>
          <p:cNvSpPr txBox="1"/>
          <p:nvPr/>
        </p:nvSpPr>
        <p:spPr>
          <a:xfrm>
            <a:off x="3657600" y="495300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Sai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2438400" y="518160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Đúng</a:t>
            </a:r>
            <a:endParaRPr lang="en-US" dirty="0"/>
          </a:p>
        </p:txBody>
      </p:sp>
      <p:cxnSp>
        <p:nvCxnSpPr>
          <p:cNvPr id="166" name="Elbow Connector 165"/>
          <p:cNvCxnSpPr>
            <a:stCxn id="8" idx="3"/>
            <a:endCxn id="9" idx="1"/>
          </p:cNvCxnSpPr>
          <p:nvPr/>
        </p:nvCxnSpPr>
        <p:spPr>
          <a:xfrm>
            <a:off x="3581400" y="4800600"/>
            <a:ext cx="9906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Elbow Connector 171"/>
          <p:cNvCxnSpPr>
            <a:stCxn id="7" idx="3"/>
            <a:endCxn id="9" idx="1"/>
          </p:cNvCxnSpPr>
          <p:nvPr/>
        </p:nvCxnSpPr>
        <p:spPr>
          <a:xfrm>
            <a:off x="3352800" y="3581400"/>
            <a:ext cx="1219200" cy="12192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stCxn id="9" idx="0"/>
            <a:endCxn id="13" idx="4"/>
          </p:cNvCxnSpPr>
          <p:nvPr/>
        </p:nvCxnSpPr>
        <p:spPr>
          <a:xfrm rot="5400000" flipH="1" flipV="1">
            <a:off x="5162550" y="4019550"/>
            <a:ext cx="685800" cy="1143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Elbow Connector 181"/>
          <p:cNvCxnSpPr>
            <a:stCxn id="9" idx="3"/>
            <a:endCxn id="10" idx="2"/>
          </p:cNvCxnSpPr>
          <p:nvPr/>
        </p:nvCxnSpPr>
        <p:spPr>
          <a:xfrm>
            <a:off x="6324600" y="4800600"/>
            <a:ext cx="381000" cy="1181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hape 183"/>
          <p:cNvCxnSpPr>
            <a:stCxn id="13" idx="0"/>
            <a:endCxn id="5" idx="3"/>
          </p:cNvCxnSpPr>
          <p:nvPr/>
        </p:nvCxnSpPr>
        <p:spPr>
          <a:xfrm rot="16200000" flipV="1">
            <a:off x="3771900" y="800100"/>
            <a:ext cx="990600" cy="25908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3962400" y="396240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Đúng</a:t>
            </a:r>
            <a:endParaRPr lang="en-US" dirty="0"/>
          </a:p>
        </p:txBody>
      </p:sp>
      <p:sp>
        <p:nvSpPr>
          <p:cNvPr id="188" name="TextBox 187"/>
          <p:cNvSpPr txBox="1"/>
          <p:nvPr/>
        </p:nvSpPr>
        <p:spPr>
          <a:xfrm>
            <a:off x="5638800" y="388620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Sai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6553200" y="502920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Đúng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3.3. Hệ quả sau khi click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Thực hiện nước đi + vẽ lại map sau khi kết thúc nước đi</a:t>
            </a:r>
          </a:p>
          <a:p>
            <a:r>
              <a:rPr lang="vi-VN" dirty="0" smtClean="0"/>
              <a:t>Gọi lại hàm stepCanGo của các quân cờ sau khi hoàn thành nước đi trước =&gt; thống kê các khả năng đi mới của nước đi kế tiếp </a:t>
            </a:r>
          </a:p>
          <a:p>
            <a:r>
              <a:rPr lang="vi-VN" dirty="0" smtClean="0"/>
              <a:t>Tiến hành render theo thứ tự: board =&gt; chesses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Tổng kết sơ bộ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Đã thực hiện được các nước đi cơ bản của tất cả các quân cờ</a:t>
            </a:r>
          </a:p>
          <a:p>
            <a:r>
              <a:rPr lang="vi-VN" dirty="0" smtClean="0"/>
              <a:t>Đã render được bàn cờ thành hình ảnh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3200"/>
            <a:ext cx="7498080" cy="1143000"/>
          </a:xfrm>
        </p:spPr>
        <p:txBody>
          <a:bodyPr>
            <a:normAutofit/>
          </a:bodyPr>
          <a:lstStyle/>
          <a:p>
            <a:r>
              <a:rPr lang="vi-VN" sz="3200" dirty="0" smtClean="0"/>
              <a:t>4. Xây dựng khả năng di chuyển (nâng cao) và tính lần lượt của người chơi</a:t>
            </a:r>
            <a:endParaRPr lang="en-US" sz="3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/>
              <a:t>4.1. Tính lần lượt của người chơi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Xét biến player, mặc định player = 1 khi khởi tạo (quân Trắng)</a:t>
            </a:r>
          </a:p>
          <a:p>
            <a:r>
              <a:rPr lang="vi-VN" dirty="0" smtClean="0"/>
              <a:t>player = -player khi hoàn thành nước đi</a:t>
            </a:r>
            <a:endParaRPr 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/>
              <a:t>4.2. Xây dựng khả năng di chuyển (nâng cao)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600200"/>
            <a:ext cx="7498080" cy="4648200"/>
          </a:xfrm>
        </p:spPr>
        <p:txBody>
          <a:bodyPr/>
          <a:lstStyle/>
          <a:p>
            <a:r>
              <a:rPr lang="vi-VN" dirty="0" smtClean="0"/>
              <a:t>Luật Bắt tốt qua đường</a:t>
            </a:r>
          </a:p>
          <a:p>
            <a:r>
              <a:rPr lang="vi-VN" dirty="0" smtClean="0"/>
              <a:t>Luật Phong tốt</a:t>
            </a:r>
          </a:p>
          <a:p>
            <a:r>
              <a:rPr lang="vi-VN" dirty="0" smtClean="0"/>
              <a:t>Luật Nhập thành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 smtClean="0"/>
              <a:t>4.2.1. Luật Bắt tốt qua đường</a:t>
            </a:r>
            <a:endParaRPr lang="en-US" dirty="0"/>
          </a:p>
        </p:txBody>
      </p:sp>
      <p:sp>
        <p:nvSpPr>
          <p:cNvPr id="39938" name="AutoShape 2" descr="Hướng dẫn cách bắt tốt qua đường khi chơi cờ vu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0" name="AutoShape 4" descr="Hướng dẫn cách bắt tốt qua đường khi chơi cờ vu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2" name="AutoShape 6" descr="Hướng dẫn cách bắt tốt qua đường khi chơi cờ vu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944" name="Picture 8" descr="Luật cờ Vua FIDE 20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447800"/>
            <a:ext cx="4876800" cy="48768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4.2.1. Luật Bắt tốt qua đường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7600" y="1447800"/>
            <a:ext cx="2209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Trước khi thực hiện nước đi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57600" y="2438400"/>
            <a:ext cx="2209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Thực hiện Bắt tốt qua đường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2800" y="3429000"/>
            <a:ext cx="2819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Reset lại các cờ báo hiệu Bắt tốt qua đường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52800" y="4495800"/>
            <a:ext cx="2819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Gắn cờ Bắt tốt qua đường cho đối phương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48000" y="5638800"/>
            <a:ext cx="35052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Thực hiện nước đi tạo điều kiện cho đối phương Bắt tốt qua đường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4762500" y="20574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2"/>
            <a:endCxn id="8" idx="0"/>
          </p:cNvCxnSpPr>
          <p:nvPr/>
        </p:nvCxnSpPr>
        <p:spPr>
          <a:xfrm rot="5400000">
            <a:off x="4572000" y="3238500"/>
            <a:ext cx="3810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8" idx="2"/>
            <a:endCxn id="9" idx="0"/>
          </p:cNvCxnSpPr>
          <p:nvPr/>
        </p:nvCxnSpPr>
        <p:spPr>
          <a:xfrm rot="5400000">
            <a:off x="4533900" y="4267200"/>
            <a:ext cx="4572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9" idx="2"/>
            <a:endCxn id="10" idx="0"/>
          </p:cNvCxnSpPr>
          <p:nvPr/>
        </p:nvCxnSpPr>
        <p:spPr>
          <a:xfrm rot="16200000" flipH="1">
            <a:off x="4552950" y="5391150"/>
            <a:ext cx="4572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4.2.1. Luật Bắt tốt qua đường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19200"/>
            <a:ext cx="7498080" cy="1143000"/>
          </a:xfrm>
        </p:spPr>
        <p:txBody>
          <a:bodyPr/>
          <a:lstStyle/>
          <a:p>
            <a:r>
              <a:rPr lang="vi-VN" dirty="0" smtClean="0"/>
              <a:t>Trường hợp A: Tạo điều kiện cho đối phương</a:t>
            </a:r>
            <a:endParaRPr lang="en-US" dirty="0"/>
          </a:p>
        </p:txBody>
      </p:sp>
      <p:pic>
        <p:nvPicPr>
          <p:cNvPr id="6" name="Picture 5" descr="Untit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2316792"/>
            <a:ext cx="8077200" cy="4541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4.2.1. Luật Bắt tốt qua đường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19200"/>
            <a:ext cx="7498080" cy="1143000"/>
          </a:xfrm>
        </p:spPr>
        <p:txBody>
          <a:bodyPr/>
          <a:lstStyle/>
          <a:p>
            <a:r>
              <a:rPr lang="vi-VN" dirty="0" smtClean="0"/>
              <a:t>Trường hợp A: Tạo điều kiện cho đối phương</a:t>
            </a:r>
            <a:endParaRPr lang="en-US" dirty="0"/>
          </a:p>
        </p:txBody>
      </p:sp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2273951"/>
            <a:ext cx="8153400" cy="45840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2.1. Tạo các Class cơ bản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Class Board: render</a:t>
            </a:r>
          </a:p>
          <a:p>
            <a:r>
              <a:rPr lang="vi-VN" dirty="0" smtClean="0"/>
              <a:t>Class Chess: constructor(step = [], type, x, y), render, stepCanGo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4.2.1. Luật Bắt tốt qua đường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19200"/>
            <a:ext cx="7498080" cy="1143000"/>
          </a:xfrm>
        </p:spPr>
        <p:txBody>
          <a:bodyPr/>
          <a:lstStyle/>
          <a:p>
            <a:r>
              <a:rPr lang="vi-VN" dirty="0" smtClean="0"/>
              <a:t>Trường hợp A: Tạo điều kiện cho đối phương</a:t>
            </a:r>
            <a:endParaRPr lang="en-US" dirty="0"/>
          </a:p>
        </p:txBody>
      </p:sp>
      <p:pic>
        <p:nvPicPr>
          <p:cNvPr id="4" name="Picture 3" descr="Untit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2316792"/>
            <a:ext cx="7772400" cy="4369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4.2.1. Luật Bắt tốt qua đường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19200"/>
            <a:ext cx="7498080" cy="1143000"/>
          </a:xfrm>
        </p:spPr>
        <p:txBody>
          <a:bodyPr/>
          <a:lstStyle/>
          <a:p>
            <a:r>
              <a:rPr lang="vi-VN" dirty="0" smtClean="0"/>
              <a:t>Trường hợp A: Tạo điều kiện cho đối phương</a:t>
            </a:r>
            <a:endParaRPr lang="en-US" dirty="0"/>
          </a:p>
        </p:txBody>
      </p:sp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2316792"/>
            <a:ext cx="8077200" cy="4541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4.2.1. Luật Bắt tốt qua đường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19200"/>
            <a:ext cx="7498080" cy="1143000"/>
          </a:xfrm>
        </p:spPr>
        <p:txBody>
          <a:bodyPr/>
          <a:lstStyle/>
          <a:p>
            <a:r>
              <a:rPr lang="vi-VN" dirty="0" smtClean="0"/>
              <a:t>Trường hợp B: Bản thân người đang chơi có thể Bắt tốt qua đường</a:t>
            </a:r>
            <a:endParaRPr lang="en-US" dirty="0"/>
          </a:p>
        </p:txBody>
      </p:sp>
      <p:pic>
        <p:nvPicPr>
          <p:cNvPr id="6" name="Picture 5" descr="Untit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2273951"/>
            <a:ext cx="8153400" cy="45840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4.2.1. Luật Bắt tốt qua đường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19200"/>
            <a:ext cx="7498080" cy="1143000"/>
          </a:xfrm>
        </p:spPr>
        <p:txBody>
          <a:bodyPr/>
          <a:lstStyle/>
          <a:p>
            <a:r>
              <a:rPr lang="vi-VN" dirty="0" smtClean="0"/>
              <a:t>Trường hợp B: Bản thân người đang chơi có thể Bắt tốt qua đường</a:t>
            </a:r>
            <a:endParaRPr lang="en-US" dirty="0"/>
          </a:p>
        </p:txBody>
      </p:sp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2273951"/>
            <a:ext cx="8153400" cy="45840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4.2.1. Luật Bắt tốt qua đường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19200"/>
            <a:ext cx="7498080" cy="1143000"/>
          </a:xfrm>
        </p:spPr>
        <p:txBody>
          <a:bodyPr/>
          <a:lstStyle/>
          <a:p>
            <a:r>
              <a:rPr lang="vi-VN" dirty="0" smtClean="0"/>
              <a:t>Trường hợp B: Bản thân người đang chơi có thể Bắt tốt qua đường</a:t>
            </a:r>
            <a:endParaRPr lang="en-US" dirty="0"/>
          </a:p>
        </p:txBody>
      </p:sp>
      <p:pic>
        <p:nvPicPr>
          <p:cNvPr id="6" name="Picture 5" descr="Untit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2032" y="2286000"/>
            <a:ext cx="8131968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4.2.2. Luật Phong tốt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Hàm Phong tốt khởi chạy sau khi thực hiện nước đi</a:t>
            </a:r>
          </a:p>
          <a:p>
            <a:r>
              <a:rPr lang="vi-VN" dirty="0" smtClean="0"/>
              <a:t>Thuật toán: sau khi thực hiện nước đi =&gt; quét qua mảng map xem có Tốt nào đứng ở cuối hàng không =&gt; tiến hành Phong tốt</a:t>
            </a:r>
            <a:endParaRPr 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4.2.2. Luật Phong tốt</a:t>
            </a:r>
            <a:endParaRPr lang="en-US" dirty="0"/>
          </a:p>
        </p:txBody>
      </p:sp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676400"/>
            <a:ext cx="8153400" cy="4584049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4.2.3. Luật Nhập thành</a:t>
            </a:r>
            <a:endParaRPr lang="en-US" dirty="0"/>
          </a:p>
        </p:txBody>
      </p:sp>
      <p:sp>
        <p:nvSpPr>
          <p:cNvPr id="53250" name="AutoShape 2" descr="Hướng dẫn cách nhập thành trong cờ vu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362170"/>
            <a:ext cx="6781800" cy="549583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4.2.3. Luật Nhập thành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Hàm Nhập thành khởi chạy sau khi thực hiện nước đi, phải sau khi thực hiện stepCanGo của tất cả các quân cờ khác </a:t>
            </a:r>
            <a:endParaRPr lang="en-US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498080" cy="1143000"/>
          </a:xfrm>
        </p:spPr>
        <p:txBody>
          <a:bodyPr/>
          <a:lstStyle/>
          <a:p>
            <a:r>
              <a:rPr lang="vi-VN" dirty="0" smtClean="0"/>
              <a:t>4.2.3. Luật Nhập thành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57600" y="1143000"/>
            <a:ext cx="1981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Sau khi thực hiện tất cả stepCanGo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9400" y="2133600"/>
            <a:ext cx="3657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Vua và Xe tương ứng chưa từng di chuyển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19400" y="3352800"/>
            <a:ext cx="3657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Vua và các ô trung gian đang không bị chiếu/kiểm soát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19400" y="4572000"/>
            <a:ext cx="3657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Giữa Vua và Xe tương ứng không có vật cản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200400" y="5715000"/>
            <a:ext cx="2971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Bật cờ isCastling tương ứng</a:t>
            </a:r>
            <a:endParaRPr lang="en-US" dirty="0"/>
          </a:p>
        </p:txBody>
      </p:sp>
      <p:cxnSp>
        <p:nvCxnSpPr>
          <p:cNvPr id="10" name="Elbow Connector 9"/>
          <p:cNvCxnSpPr>
            <a:stCxn id="4" idx="2"/>
            <a:endCxn id="5" idx="0"/>
          </p:cNvCxnSpPr>
          <p:nvPr/>
        </p:nvCxnSpPr>
        <p:spPr>
          <a:xfrm rot="5400000">
            <a:off x="4533900" y="2019300"/>
            <a:ext cx="2286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5400000">
            <a:off x="4419600" y="3124200"/>
            <a:ext cx="4572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2"/>
            <a:endCxn id="7" idx="0"/>
          </p:cNvCxnSpPr>
          <p:nvPr/>
        </p:nvCxnSpPr>
        <p:spPr>
          <a:xfrm rot="5400000">
            <a:off x="4419600" y="4343400"/>
            <a:ext cx="4572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7" idx="2"/>
            <a:endCxn id="8" idx="0"/>
          </p:cNvCxnSpPr>
          <p:nvPr/>
        </p:nvCxnSpPr>
        <p:spPr>
          <a:xfrm rot="16200000" flipH="1">
            <a:off x="4476750" y="5505450"/>
            <a:ext cx="3810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00600" y="297180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Đúng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800600" y="419100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Đúng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800600" y="533400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Đúng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659631" y="0"/>
            <a:ext cx="12197952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4.2.3. Luật Nhập thành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131968" cy="4572000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4.2.3. Luật Nhập thành</a:t>
            </a:r>
            <a:endParaRPr lang="en-US" dirty="0"/>
          </a:p>
        </p:txBody>
      </p:sp>
      <p:pic>
        <p:nvPicPr>
          <p:cNvPr id="6" name="Content Placeholder 5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4.2.3. Luật Nhập thành</a:t>
            </a:r>
            <a:endParaRPr lang="en-US" dirty="0"/>
          </a:p>
        </p:txBody>
      </p:sp>
      <p:pic>
        <p:nvPicPr>
          <p:cNvPr id="5" name="Content Placeholder 4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4.2.3. Luật Nhập thành</a:t>
            </a:r>
            <a:endParaRPr lang="en-US" dirty="0"/>
          </a:p>
        </p:txBody>
      </p:sp>
      <p:pic>
        <p:nvPicPr>
          <p:cNvPr id="6" name="Content Placeholder 5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Tổng kết sơ bộ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Đã thực hiện được nước đi cơ bản + nâng cao của tất cả các quân cờ</a:t>
            </a:r>
          </a:p>
          <a:p>
            <a:r>
              <a:rPr lang="vi-VN" dirty="0" smtClean="0"/>
              <a:t>Đã có thể xét xem đến lượt chơi của người nào</a:t>
            </a:r>
          </a:p>
          <a:p>
            <a:r>
              <a:rPr lang="vi-VN" dirty="0" smtClean="0"/>
              <a:t>Đã render được bàn cờ ra thành hình ảnh</a:t>
            </a:r>
            <a:endParaRPr lang="en-US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dirty="0" smtClean="0"/>
              <a:t>5. Loại bỏ các nước đi không hợp lệ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Sau khi đã thống kê các khả năng di chuyển cơ bản + nâng cao của quân cờ, cần loại bỏ các nước đi kế tiếp làm quân Vua bị chiếu</a:t>
            </a:r>
          </a:p>
          <a:p>
            <a:pPr>
              <a:buNone/>
            </a:pPr>
            <a:r>
              <a:rPr lang="vi-VN" dirty="0" smtClean="0"/>
              <a:t>=&gt; Thực hiện sau khi duyệt qua stepCanGo của chess + check nước đi đặc biệt</a:t>
            </a:r>
          </a:p>
          <a:p>
            <a:pPr>
              <a:buNone/>
            </a:pPr>
            <a:r>
              <a:rPr lang="vi-VN" dirty="0" smtClean="0"/>
              <a:t>=&gt; Tạo mảng wrong_move lưu bước đi không hợp lệ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dirty="0" smtClean="0"/>
              <a:t>5. Loại bỏ các nước đi không hợp lệ</a:t>
            </a:r>
            <a:endParaRPr lang="en-US" sz="3600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dirty="0" smtClean="0"/>
              <a:t>5. Loại bỏ các nước đi không hợp lệ</a:t>
            </a:r>
            <a:endParaRPr lang="en-US" sz="3600" dirty="0"/>
          </a:p>
        </p:txBody>
      </p:sp>
      <p:pic>
        <p:nvPicPr>
          <p:cNvPr id="7" name="Content Placeholder 6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dirty="0" smtClean="0"/>
              <a:t>5. Loại bỏ các nước đi không hợp lệ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219200" y="3124200"/>
            <a:ext cx="1981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Mảng map và chesses ban đầu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7400" y="1524000"/>
            <a:ext cx="1981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Tạo mảng copy_map và copy_chess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34000" y="1371600"/>
            <a:ext cx="2971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Duyệt mảng copy_chess =&gt; lấy ra từng nước đi của từng quân cờ tiếp theo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895600"/>
            <a:ext cx="2971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Thay đổi map, gọi lại stepCanGo của cả bàn cờ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34000" y="4343400"/>
            <a:ext cx="29718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Loại bỏ quân cờ thừa (nếu có) khỏi chesses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34000" y="5715000"/>
            <a:ext cx="29718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Ô quân Vua đang đứng có nằm ở vùng đi được của đối phương không?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143000" y="5562600"/>
            <a:ext cx="22098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wrong_move.push()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3"/>
            <a:endCxn id="6" idx="1"/>
          </p:cNvCxnSpPr>
          <p:nvPr/>
        </p:nvCxnSpPr>
        <p:spPr>
          <a:xfrm flipV="1">
            <a:off x="4038600" y="1866900"/>
            <a:ext cx="12954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2"/>
            <a:endCxn id="7" idx="0"/>
          </p:cNvCxnSpPr>
          <p:nvPr/>
        </p:nvCxnSpPr>
        <p:spPr>
          <a:xfrm>
            <a:off x="6819900" y="23622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2"/>
            <a:endCxn id="8" idx="0"/>
          </p:cNvCxnSpPr>
          <p:nvPr/>
        </p:nvCxnSpPr>
        <p:spPr>
          <a:xfrm>
            <a:off x="6819900" y="38100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2"/>
            <a:endCxn id="9" idx="0"/>
          </p:cNvCxnSpPr>
          <p:nvPr/>
        </p:nvCxnSpPr>
        <p:spPr>
          <a:xfrm>
            <a:off x="6819900" y="51816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9" idx="1"/>
            <a:endCxn id="11" idx="6"/>
          </p:cNvCxnSpPr>
          <p:nvPr/>
        </p:nvCxnSpPr>
        <p:spPr>
          <a:xfrm rot="10800000">
            <a:off x="3352800" y="6096000"/>
            <a:ext cx="19812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1" idx="0"/>
            <a:endCxn id="4" idx="2"/>
          </p:cNvCxnSpPr>
          <p:nvPr/>
        </p:nvCxnSpPr>
        <p:spPr>
          <a:xfrm rot="16200000" flipV="1">
            <a:off x="1390650" y="4705350"/>
            <a:ext cx="16764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 rot="10800000">
            <a:off x="3200400" y="3886200"/>
            <a:ext cx="2133600" cy="18288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hape 37"/>
          <p:cNvCxnSpPr>
            <a:stCxn id="4" idx="1"/>
          </p:cNvCxnSpPr>
          <p:nvPr/>
        </p:nvCxnSpPr>
        <p:spPr>
          <a:xfrm rot="10800000" flipH="1">
            <a:off x="1219200" y="1524000"/>
            <a:ext cx="838200" cy="1981200"/>
          </a:xfrm>
          <a:prstGeom prst="bentConnector4">
            <a:avLst>
              <a:gd name="adj1" fmla="val -84336"/>
              <a:gd name="adj2" fmla="val 97248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5" idx="1"/>
          </p:cNvCxnSpPr>
          <p:nvPr/>
        </p:nvCxnSpPr>
        <p:spPr>
          <a:xfrm rot="10800000" flipV="1">
            <a:off x="1219200" y="1905000"/>
            <a:ext cx="838200" cy="11430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04800" y="1219200"/>
            <a:ext cx="162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Tạo hàm copy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143000" y="2514600"/>
            <a:ext cx="177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Tạo hàm return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733800" y="617220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Có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352800" y="4114800"/>
            <a:ext cx="981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Không</a:t>
            </a:r>
          </a:p>
          <a:p>
            <a:endParaRPr lang="vi-VN" dirty="0" smtClean="0"/>
          </a:p>
          <a:p>
            <a:r>
              <a:rPr lang="vi-VN" dirty="0" smtClean="0"/>
              <a:t>return()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219200" y="4953000"/>
            <a:ext cx="981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return()</a:t>
            </a:r>
            <a:endParaRPr lang="en-US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dirty="0" smtClean="0"/>
              <a:t>5. Loại bỏ các nước đi không hợp lệ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Sau khi có mảng wrong_move =&gt; duyệt qua mảng wrong_move và mảng chesses để loại bỏ toàn bộ các move không hợp lệ của chess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659631" y="0"/>
            <a:ext cx="12197952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667000"/>
            <a:ext cx="7498080" cy="1143000"/>
          </a:xfrm>
        </p:spPr>
        <p:txBody>
          <a:bodyPr/>
          <a:lstStyle/>
          <a:p>
            <a:r>
              <a:rPr lang="vi-VN" dirty="0" smtClean="0"/>
              <a:t>6. Chiếu và Chiếu hết</a:t>
            </a:r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6.1. Chiếu hết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Có nhiều cách xét duyệt Chiếu hết</a:t>
            </a:r>
          </a:p>
          <a:p>
            <a:pPr>
              <a:buNone/>
            </a:pPr>
            <a:r>
              <a:rPr lang="vi-VN" dirty="0" smtClean="0"/>
              <a:t>=&gt; Trong bài: duyệt ngay khi đang xây dựng mảng wrong_move bằng biến checkmate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6.1. Chiếu hết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6.1. Chiếu hết</a:t>
            </a:r>
            <a:endParaRPr lang="en-US" dirty="0"/>
          </a:p>
        </p:txBody>
      </p:sp>
      <p:pic>
        <p:nvPicPr>
          <p:cNvPr id="6" name="Content Placeholder 5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6.2. Chiếu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Thực hiện sau khi thống kê hết các khả năng di chuyển =&gt; xét xem quân Vua có đang nằm trong vùng di chuyển của đối phương hay không</a:t>
            </a:r>
            <a:endParaRPr 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6.2. Chiếu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4" y="1524000"/>
            <a:ext cx="8092976" cy="4550077"/>
          </a:xfr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7. Tương tác khác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Resize màn hình</a:t>
            </a:r>
          </a:p>
          <a:p>
            <a:r>
              <a:rPr lang="vi-VN" dirty="0" smtClean="0"/>
              <a:t>Xây dựng Phần không gian tương tác ngoài game:</a:t>
            </a:r>
          </a:p>
          <a:p>
            <a:pPr lvl="1"/>
            <a:r>
              <a:rPr lang="vi-VN" dirty="0" smtClean="0"/>
              <a:t>Cờ báo hiệu người đánh</a:t>
            </a:r>
          </a:p>
          <a:p>
            <a:pPr lvl="1"/>
            <a:r>
              <a:rPr lang="vi-VN" dirty="0" smtClean="0"/>
              <a:t>Cờ báo hiệu đang bị chiếu</a:t>
            </a:r>
          </a:p>
          <a:p>
            <a:pPr lvl="1"/>
            <a:r>
              <a:rPr lang="vi-VN" dirty="0" smtClean="0"/>
              <a:t>Ô hiển thị người thắng</a:t>
            </a:r>
          </a:p>
          <a:p>
            <a:pPr lvl="1"/>
            <a:r>
              <a:rPr lang="vi-VN" dirty="0" smtClean="0"/>
              <a:t>Nút replay game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7.1. Resize màn hình</a:t>
            </a:r>
            <a:endParaRPr lang="en-US" dirty="0"/>
          </a:p>
        </p:txBody>
      </p:sp>
      <p:pic>
        <p:nvPicPr>
          <p:cNvPr id="5" name="Content Placeholder 4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1905000"/>
            <a:ext cx="7499350" cy="3305996"/>
          </a:xfr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7.1. Resize màn hình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Xảy ra khi resize màn hình:</a:t>
            </a:r>
          </a:p>
          <a:p>
            <a:pPr lvl="1"/>
            <a:r>
              <a:rPr lang="vi-VN" dirty="0" smtClean="0"/>
              <a:t>TH1: dài/rộng màn hình &gt;= ratio =&gt; dư bề ngang =&gt; lấy height bàn cờ làm chuẩn</a:t>
            </a:r>
          </a:p>
          <a:p>
            <a:pPr lvl="1"/>
            <a:r>
              <a:rPr lang="vi-VN" dirty="0" smtClean="0"/>
              <a:t>TH2: dài/rộng màn hình &lt; ratio =&gt; dư bề dọc =&gt; lấy width bàn cờ làm chuẩn</a:t>
            </a:r>
          </a:p>
          <a:p>
            <a:pPr>
              <a:buNone/>
            </a:pPr>
            <a:r>
              <a:rPr lang="vi-VN" dirty="0" smtClean="0"/>
              <a:t>=&gt; chỉ cần thực thi lại các hàm render</a:t>
            </a:r>
            <a:endParaRPr lang="en-US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7.1. Resize màn hình</a:t>
            </a:r>
            <a:endParaRPr lang="en-US" dirty="0"/>
          </a:p>
        </p:txBody>
      </p:sp>
      <p:pic>
        <p:nvPicPr>
          <p:cNvPr id="5" name="Content Placeholder 4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659631" y="0"/>
            <a:ext cx="12197952" cy="6858000"/>
          </a:xfr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-VN" sz="3600" dirty="0" smtClean="0"/>
              <a:t>7.2. Xây dựng Phần không gian tương tác ngoài game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Tạo class Circle, Picture, Button</a:t>
            </a:r>
          </a:p>
          <a:p>
            <a:pPr lvl="1"/>
            <a:r>
              <a:rPr lang="vi-VN" dirty="0" smtClean="0"/>
              <a:t>Circle: vẽ vòng tròn, sự hiển thị xanh hay đỏ tùy vào biến player và isChecked</a:t>
            </a:r>
          </a:p>
          <a:p>
            <a:pPr lvl="1"/>
            <a:r>
              <a:rPr lang="vi-VN" dirty="0" smtClean="0"/>
              <a:t>Picture: hiển thị hình ảnh thuyết minh/người chơi thắng</a:t>
            </a:r>
          </a:p>
          <a:p>
            <a:pPr lvl="1"/>
            <a:r>
              <a:rPr lang="vi-VN" dirty="0" smtClean="0"/>
              <a:t>Button: hiển thị hình ảnh của button Replay</a:t>
            </a:r>
          </a:p>
          <a:p>
            <a:r>
              <a:rPr lang="vi-VN" dirty="0" smtClean="0"/>
              <a:t>Tỉ lệ: tùy chỉnh</a:t>
            </a:r>
            <a:endParaRPr lang="en-US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-VN" sz="3600" dirty="0" smtClean="0"/>
              <a:t>7.2. Xây dựng Phần không gian tương tác ngoài game</a:t>
            </a:r>
            <a:endParaRPr lang="en-US" sz="3600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131968" cy="4572000"/>
          </a:xfr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-VN" sz="3600" dirty="0" smtClean="0"/>
              <a:t>7.2. Xây dựng Phần không gian tương tác ngoài game</a:t>
            </a:r>
            <a:endParaRPr lang="en-US" sz="3600" dirty="0"/>
          </a:p>
        </p:txBody>
      </p:sp>
      <p:pic>
        <p:nvPicPr>
          <p:cNvPr id="6" name="Content Placeholder 5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4" y="1524000"/>
            <a:ext cx="8092976" cy="4550077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2.2. Tạo mảng lưu vị trí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2.2. Tạo mảng lưu vị trí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[[-2, -3, -4, -5, -6, -4, -3, -2],</a:t>
            </a:r>
          </a:p>
          <a:p>
            <a:pPr>
              <a:buNone/>
            </a:pPr>
            <a:r>
              <a:rPr lang="vi-VN" dirty="0" smtClean="0"/>
              <a:t>	 [-1, -1, -1, -1, -1, -1, -1, -1],</a:t>
            </a:r>
          </a:p>
          <a:p>
            <a:pPr>
              <a:buNone/>
            </a:pPr>
            <a:r>
              <a:rPr lang="vi-VN" dirty="0" smtClean="0"/>
              <a:t>	 [0, 0, 0, 0, 0, 0, 0, 0],</a:t>
            </a:r>
          </a:p>
          <a:p>
            <a:pPr>
              <a:buNone/>
            </a:pPr>
            <a:r>
              <a:rPr lang="vi-VN" dirty="0" smtClean="0"/>
              <a:t>	 [0, 0, 0, 0, 0, 0, 0, 0],</a:t>
            </a:r>
          </a:p>
          <a:p>
            <a:pPr>
              <a:buNone/>
            </a:pPr>
            <a:r>
              <a:rPr lang="vi-VN" dirty="0" smtClean="0"/>
              <a:t>	 [0, 0, 0, 0, 0, 0, 0, 0],</a:t>
            </a:r>
          </a:p>
          <a:p>
            <a:pPr>
              <a:buNone/>
            </a:pPr>
            <a:r>
              <a:rPr lang="vi-VN" dirty="0" smtClean="0"/>
              <a:t>	 [0, 0, 0, 0, 0, 0, 0, 0],</a:t>
            </a:r>
          </a:p>
          <a:p>
            <a:pPr>
              <a:buNone/>
            </a:pPr>
            <a:r>
              <a:rPr lang="vi-VN" dirty="0" smtClean="0"/>
              <a:t>	 [1, 1, 1, 1, 1, 1, 1, 1],</a:t>
            </a:r>
          </a:p>
          <a:p>
            <a:pPr>
              <a:buNone/>
            </a:pPr>
            <a:r>
              <a:rPr lang="vi-VN" dirty="0" smtClean="0"/>
              <a:t>	 [2, 3, 4, 5, 6, 4, 3, 2]]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460</TotalTime>
  <Words>1717</Words>
  <Application>Microsoft Office PowerPoint</Application>
  <PresentationFormat>On-screen Show (4:3)</PresentationFormat>
  <Paragraphs>236</Paragraphs>
  <Slides>72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3" baseType="lpstr">
      <vt:lpstr>Solstice</vt:lpstr>
      <vt:lpstr>1. Vòng lặp game cơ bản</vt:lpstr>
      <vt:lpstr>2. Các bước khởi tạo trạng thái ban đầu</vt:lpstr>
      <vt:lpstr>2. Các bước khởi tạo trạng thái ban đầu</vt:lpstr>
      <vt:lpstr>2.1. Tạo các Class cơ bản</vt:lpstr>
      <vt:lpstr>Slide 5</vt:lpstr>
      <vt:lpstr>Slide 6</vt:lpstr>
      <vt:lpstr>Slide 7</vt:lpstr>
      <vt:lpstr>2.2. Tạo mảng lưu vị trí</vt:lpstr>
      <vt:lpstr>2.2. Tạo mảng lưu vị trí</vt:lpstr>
      <vt:lpstr>2.3. Tạo đối tượng tương ứng</vt:lpstr>
      <vt:lpstr>2.4. Tạo hàm cơ bản: click</vt:lpstr>
      <vt:lpstr>Tổng kết sơ bộ</vt:lpstr>
      <vt:lpstr>3. Xây dựng các khả năng di chuyển (cơ bản) và tương tác khi click</vt:lpstr>
      <vt:lpstr>3.1. Xây dựng các khả năng di chuyển (cơ bản)</vt:lpstr>
      <vt:lpstr>3.1.1. Quân Tốt</vt:lpstr>
      <vt:lpstr>3.1.1. Quân Tốt</vt:lpstr>
      <vt:lpstr>3.1.2. Quân Xe</vt:lpstr>
      <vt:lpstr>3.1.2. Quân Xe</vt:lpstr>
      <vt:lpstr>3.1.2. Quân Xe</vt:lpstr>
      <vt:lpstr>3.1.3. Quân Tượng</vt:lpstr>
      <vt:lpstr>3.1.3. Quân Tượng</vt:lpstr>
      <vt:lpstr>3.1.3. Quân Tượng</vt:lpstr>
      <vt:lpstr>3.1.4. Quân Hậu</vt:lpstr>
      <vt:lpstr>3.1.5. Quân Mã</vt:lpstr>
      <vt:lpstr>3.1.5. Quân Mã</vt:lpstr>
      <vt:lpstr>3.1.5. Quân Mã</vt:lpstr>
      <vt:lpstr>3.1.6. Quân Vua</vt:lpstr>
      <vt:lpstr>3.1.6. Quân Vua</vt:lpstr>
      <vt:lpstr>3.2. Tương tác khi click</vt:lpstr>
      <vt:lpstr>3.2. Tương tác khi click</vt:lpstr>
      <vt:lpstr>3.3. Hệ quả sau khi click</vt:lpstr>
      <vt:lpstr>Tổng kết sơ bộ</vt:lpstr>
      <vt:lpstr>4. Xây dựng khả năng di chuyển (nâng cao) và tính lần lượt của người chơi</vt:lpstr>
      <vt:lpstr>4.1. Tính lần lượt của người chơi</vt:lpstr>
      <vt:lpstr>4.2. Xây dựng khả năng di chuyển (nâng cao)</vt:lpstr>
      <vt:lpstr>4.2.1. Luật Bắt tốt qua đường</vt:lpstr>
      <vt:lpstr>4.2.1. Luật Bắt tốt qua đường</vt:lpstr>
      <vt:lpstr>4.2.1. Luật Bắt tốt qua đường</vt:lpstr>
      <vt:lpstr>4.2.1. Luật Bắt tốt qua đường</vt:lpstr>
      <vt:lpstr>4.2.1. Luật Bắt tốt qua đường</vt:lpstr>
      <vt:lpstr>4.2.1. Luật Bắt tốt qua đường</vt:lpstr>
      <vt:lpstr>4.2.1. Luật Bắt tốt qua đường</vt:lpstr>
      <vt:lpstr>4.2.1. Luật Bắt tốt qua đường</vt:lpstr>
      <vt:lpstr>4.2.1. Luật Bắt tốt qua đường</vt:lpstr>
      <vt:lpstr>4.2.2. Luật Phong tốt</vt:lpstr>
      <vt:lpstr>4.2.2. Luật Phong tốt</vt:lpstr>
      <vt:lpstr>4.2.3. Luật Nhập thành</vt:lpstr>
      <vt:lpstr>4.2.3. Luật Nhập thành</vt:lpstr>
      <vt:lpstr>4.2.3. Luật Nhập thành</vt:lpstr>
      <vt:lpstr>4.2.3. Luật Nhập thành</vt:lpstr>
      <vt:lpstr>4.2.3. Luật Nhập thành</vt:lpstr>
      <vt:lpstr>4.2.3. Luật Nhập thành</vt:lpstr>
      <vt:lpstr>4.2.3. Luật Nhập thành</vt:lpstr>
      <vt:lpstr>Tổng kết sơ bộ</vt:lpstr>
      <vt:lpstr>5. Loại bỏ các nước đi không hợp lệ</vt:lpstr>
      <vt:lpstr>5. Loại bỏ các nước đi không hợp lệ</vt:lpstr>
      <vt:lpstr>5. Loại bỏ các nước đi không hợp lệ</vt:lpstr>
      <vt:lpstr>5. Loại bỏ các nước đi không hợp lệ</vt:lpstr>
      <vt:lpstr>5. Loại bỏ các nước đi không hợp lệ</vt:lpstr>
      <vt:lpstr>6. Chiếu và Chiếu hết</vt:lpstr>
      <vt:lpstr>6.1. Chiếu hết</vt:lpstr>
      <vt:lpstr>6.1. Chiếu hết</vt:lpstr>
      <vt:lpstr>6.1. Chiếu hết</vt:lpstr>
      <vt:lpstr>6.2. Chiếu</vt:lpstr>
      <vt:lpstr>6.2. Chiếu</vt:lpstr>
      <vt:lpstr>7. Tương tác khác</vt:lpstr>
      <vt:lpstr>7.1. Resize màn hình</vt:lpstr>
      <vt:lpstr>7.1. Resize màn hình</vt:lpstr>
      <vt:lpstr>7.1. Resize màn hình</vt:lpstr>
      <vt:lpstr>7.2. Xây dựng Phần không gian tương tác ngoài game</vt:lpstr>
      <vt:lpstr>7.2. Xây dựng Phần không gian tương tác ngoài game</vt:lpstr>
      <vt:lpstr>7.2. Xây dựng Phần không gian tương tác ngoài game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Vòng lặp game cơ bản</dc:title>
  <dc:creator>Lenovo</dc:creator>
  <cp:lastModifiedBy>Lenovo</cp:lastModifiedBy>
  <cp:revision>60</cp:revision>
  <dcterms:created xsi:type="dcterms:W3CDTF">2020-08-21T03:24:23Z</dcterms:created>
  <dcterms:modified xsi:type="dcterms:W3CDTF">2020-09-03T03:32:37Z</dcterms:modified>
</cp:coreProperties>
</file>